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271" r:id="rId18"/>
    <p:sldId id="463" r:id="rId19"/>
    <p:sldId id="296" r:id="rId20"/>
    <p:sldId id="496" r:id="rId21"/>
    <p:sldId id="498" r:id="rId22"/>
    <p:sldId id="497" r:id="rId23"/>
    <p:sldId id="499" r:id="rId24"/>
    <p:sldId id="489" r:id="rId25"/>
    <p:sldId id="455" r:id="rId26"/>
    <p:sldId id="484"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5" d="100"/>
          <a:sy n="65" d="100"/>
        </p:scale>
        <p:origin x="1397" y="4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1210"/>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9/10/2019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17</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19</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velocity</a:t>
            </a:r>
            <a:r>
              <a:rPr lang="en-US" baseline="0" dirty="0" smtClean="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43.png"/><Relationship Id="rId5" Type="http://schemas.openxmlformats.org/officeDocument/2006/relationships/tags" Target="../tags/tag26.xml"/><Relationship Id="rId10" Type="http://schemas.openxmlformats.org/officeDocument/2006/relationships/image" Target="../media/image42.png"/><Relationship Id="rId4" Type="http://schemas.openxmlformats.org/officeDocument/2006/relationships/tags" Target="../tags/tag2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47.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5" Type="http://schemas.openxmlformats.org/officeDocument/2006/relationships/tags" Target="../tags/tag38.xml"/><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6.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43.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3.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0.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a:t>
                </a:r>
                <a:r>
                  <a:rPr lang="en-US" dirty="0" smtClean="0"/>
                  <a:t>transition to lower efficiency (less uniform velocity gradients) </a:t>
                </a:r>
                <a:r>
                  <a:rPr lang="en-US" dirty="0"/>
                  <a:t>is related to the distance required for the jet to fully </a:t>
                </a:r>
                <a:r>
                  <a:rPr lang="en-US" dirty="0" smtClean="0"/>
                  <a:t>expand</a:t>
                </a:r>
              </a:p>
            </p:txBody>
          </p:sp>
        </mc:Choice>
        <mc:Fallback>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a:t>
            </a:r>
            <a:r>
              <a:rPr lang="en-US" sz="2400" i="1" dirty="0" err="1"/>
              <a:t>G</a:t>
            </a:r>
            <a:r>
              <a:rPr lang="en-US" sz="2400" i="1" baseline="-25000" dirty="0" err="1"/>
              <a:t>Max</a:t>
            </a:r>
            <a:r>
              <a:rPr lang="en-US" sz="2400" dirty="0" smtClean="0"/>
              <a:t> </a:t>
            </a:r>
            <a:endParaRPr lang="en-US" sz="2400" dirty="0"/>
          </a:p>
          <a:p>
            <a:r>
              <a:rPr lang="en-US" sz="2400" dirty="0" smtClean="0"/>
              <a:t>AguaClara </a:t>
            </a:r>
            <a:r>
              <a:rPr lang="en-US" sz="2400" dirty="0" err="1" smtClean="0"/>
              <a:t>flocculators</a:t>
            </a:r>
            <a:r>
              <a:rPr lang="en-US" sz="2400" dirty="0" smtClean="0"/>
              <a:t> have a </a:t>
            </a:r>
            <a:r>
              <a:rPr lang="en-US" sz="2400" i="1" dirty="0" err="1" smtClean="0"/>
              <a:t>G</a:t>
            </a:r>
            <a:r>
              <a:rPr lang="en-US" sz="2400" i="1" baseline="-25000" dirty="0" err="1" smtClean="0"/>
              <a:t>Max</a:t>
            </a:r>
            <a:r>
              <a:rPr lang="en-US" sz="2400" dirty="0"/>
              <a:t> </a:t>
            </a:r>
            <a:r>
              <a:rPr lang="en-US" sz="2400" dirty="0" smtClean="0"/>
              <a:t>that is 1.4 </a:t>
            </a:r>
            <a:r>
              <a:rPr lang="en-US" sz="2400" dirty="0"/>
              <a:t>G</a:t>
            </a:r>
            <a:r>
              <a:rPr lang="en-US" sz="2400" baseline="-25000" dirty="0"/>
              <a:t>CS</a:t>
            </a:r>
            <a:endParaRPr lang="en-US" sz="2400" dirty="0"/>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a:t>
            </a:r>
            <a:r>
              <a:rPr lang="en-US" dirty="0" smtClean="0"/>
              <a:t>deformation </a:t>
            </a:r>
            <a:r>
              <a:rPr lang="en-US" dirty="0"/>
              <a:t>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smtClean="0"/>
              <a:t>Some of the kinetic energy in the flow contraction…</a:t>
            </a:r>
          </a:p>
          <a:p>
            <a:pPr>
              <a:lnSpc>
                <a:spcPct val="90000"/>
              </a:lnSpc>
            </a:pPr>
            <a:r>
              <a:rPr lang="en-US" sz="2800" dirty="0" smtClean="0"/>
              <a:t>…is </a:t>
            </a:r>
            <a:r>
              <a:rPr lang="en-US" sz="2800" dirty="0"/>
              <a:t>dissipated through turbulence and </a:t>
            </a:r>
            <a:r>
              <a:rPr lang="en-US" sz="2800" dirty="0" smtClean="0"/>
              <a:t>viscosity</a:t>
            </a:r>
          </a:p>
          <a:p>
            <a:pPr>
              <a:lnSpc>
                <a:spcPct val="90000"/>
              </a:lnSpc>
            </a:pPr>
            <a:r>
              <a:rPr lang="en-US" sz="2800" dirty="0" smtClean="0"/>
              <a:t>Given the water temperature and hence viscosity the energy dissipation produces velocity gradients</a:t>
            </a:r>
          </a:p>
          <a:p>
            <a:pPr>
              <a:lnSpc>
                <a:spcPct val="90000"/>
              </a:lnSpc>
            </a:pPr>
            <a:r>
              <a:rPr lang="en-US" sz="2800" dirty="0" smtClean="0"/>
              <a:t>Given a total fluid deformation (</a:t>
            </a:r>
            <a:r>
              <a:rPr lang="en-US" sz="2800" dirty="0" err="1" smtClean="0"/>
              <a:t>G</a:t>
            </a:r>
            <a:r>
              <a:rPr lang="en-US" sz="2800" baseline="-25000" dirty="0" err="1" smtClean="0"/>
              <a:t>CS</a:t>
            </a:r>
            <a:r>
              <a:rPr lang="en-US" sz="2800" dirty="0" err="1" smtClean="0">
                <a:latin typeface="Symbol" panose="05050102010706020507" pitchFamily="18" charset="2"/>
              </a:rPr>
              <a:t>q</a:t>
            </a:r>
            <a:r>
              <a:rPr lang="en-US" sz="2800" dirty="0" smtClean="0"/>
              <a:t>), the relationship between head loss and G</a:t>
            </a:r>
            <a:r>
              <a:rPr lang="en-US" sz="2800" baseline="-25000" dirty="0" smtClean="0"/>
              <a:t>CS</a:t>
            </a:r>
            <a:r>
              <a:rPr lang="en-US" sz="2800" dirty="0" smtClean="0"/>
              <a:t> is </a:t>
            </a:r>
          </a:p>
          <a:p>
            <a:pPr>
              <a:lnSpc>
                <a:spcPct val="90000"/>
              </a:lnSpc>
            </a:pPr>
            <a:r>
              <a:rPr lang="en-US" sz="2800" dirty="0" smtClean="0"/>
              <a:t>How can you achieve </a:t>
            </a:r>
            <a:r>
              <a:rPr lang="en-US" sz="2400" dirty="0" err="1" smtClean="0"/>
              <a:t>G</a:t>
            </a:r>
            <a:r>
              <a:rPr lang="en-US" sz="2400" baseline="-25000" dirty="0" err="1" smtClean="0"/>
              <a:t>CS</a:t>
            </a:r>
            <a:r>
              <a:rPr lang="en-US" sz="2400" dirty="0" err="1" smtClean="0">
                <a:latin typeface="Symbol" panose="05050102010706020507" pitchFamily="18" charset="2"/>
              </a:rPr>
              <a:t>q</a:t>
            </a:r>
            <a:r>
              <a:rPr lang="en-US" sz="2400" dirty="0" smtClean="0"/>
              <a:t> </a:t>
            </a:r>
            <a:r>
              <a:rPr lang="en-US" sz="2800" smtClean="0"/>
              <a:t>with less </a:t>
            </a:r>
            <a:r>
              <a:rPr lang="en-US" sz="2800" dirty="0" smtClean="0"/>
              <a:t>energy?</a:t>
            </a:r>
            <a:endParaRPr lang="en-US" sz="28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6"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08"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204312</TotalTime>
  <Words>3115</Words>
  <Application>Microsoft Office PowerPoint</Application>
  <PresentationFormat>On-screen Show (4:3)</PresentationFormat>
  <Paragraphs>428</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Symbol</vt:lpstr>
      <vt:lpstr>Wingdings</vt:lpstr>
      <vt:lpstr>Candara</vt:lpstr>
      <vt:lpstr>Cambria Math</vt:lpstr>
      <vt:lpstr>Times New Roman</vt:lpstr>
      <vt:lpstr>Arial</vt:lpstr>
      <vt:lpstr>Century Gothic</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6723</cp:revision>
  <cp:lastPrinted>2017-10-01T14:51:00Z</cp:lastPrinted>
  <dcterms:created xsi:type="dcterms:W3CDTF">2009-05-27T15:44:15Z</dcterms:created>
  <dcterms:modified xsi:type="dcterms:W3CDTF">2019-10-09T17:07:58Z</dcterms:modified>
</cp:coreProperties>
</file>